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1"/>
  </p:notesMasterIdLst>
  <p:sldIdLst>
    <p:sldId id="337" r:id="rId3"/>
    <p:sldId id="355" r:id="rId4"/>
    <p:sldId id="351" r:id="rId5"/>
    <p:sldId id="356" r:id="rId6"/>
    <p:sldId id="372" r:id="rId7"/>
    <p:sldId id="346" r:id="rId8"/>
    <p:sldId id="376" r:id="rId9"/>
    <p:sldId id="373" r:id="rId10"/>
    <p:sldId id="377" r:id="rId11"/>
    <p:sldId id="378" r:id="rId12"/>
    <p:sldId id="379" r:id="rId13"/>
    <p:sldId id="380" r:id="rId14"/>
    <p:sldId id="381" r:id="rId15"/>
    <p:sldId id="382" r:id="rId16"/>
    <p:sldId id="384" r:id="rId17"/>
    <p:sldId id="383" r:id="rId18"/>
    <p:sldId id="429" r:id="rId19"/>
    <p:sldId id="374" r:id="rId20"/>
    <p:sldId id="375" r:id="rId21"/>
    <p:sldId id="385" r:id="rId22"/>
    <p:sldId id="386" r:id="rId23"/>
    <p:sldId id="387" r:id="rId24"/>
    <p:sldId id="389" r:id="rId25"/>
    <p:sldId id="388" r:id="rId26"/>
    <p:sldId id="390" r:id="rId27"/>
    <p:sldId id="391" r:id="rId28"/>
    <p:sldId id="357" r:id="rId29"/>
    <p:sldId id="392" r:id="rId30"/>
    <p:sldId id="393" r:id="rId31"/>
    <p:sldId id="352" r:id="rId32"/>
    <p:sldId id="397" r:id="rId33"/>
    <p:sldId id="398" r:id="rId34"/>
    <p:sldId id="399" r:id="rId35"/>
    <p:sldId id="400" r:id="rId36"/>
    <p:sldId id="401" r:id="rId37"/>
    <p:sldId id="402" r:id="rId38"/>
    <p:sldId id="405" r:id="rId39"/>
    <p:sldId id="406" r:id="rId40"/>
    <p:sldId id="404" r:id="rId41"/>
    <p:sldId id="339" r:id="rId42"/>
    <p:sldId id="407" r:id="rId43"/>
    <p:sldId id="408" r:id="rId44"/>
    <p:sldId id="409" r:id="rId45"/>
    <p:sldId id="410" r:id="rId46"/>
    <p:sldId id="423" r:id="rId47"/>
    <p:sldId id="412" r:id="rId48"/>
    <p:sldId id="422" r:id="rId49"/>
    <p:sldId id="411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4" r:id="rId60"/>
    <p:sldId id="425" r:id="rId61"/>
    <p:sldId id="426" r:id="rId62"/>
    <p:sldId id="427" r:id="rId63"/>
    <p:sldId id="428" r:id="rId64"/>
    <p:sldId id="323" r:id="rId65"/>
    <p:sldId id="324" r:id="rId66"/>
    <p:sldId id="325" r:id="rId67"/>
    <p:sldId id="326" r:id="rId68"/>
    <p:sldId id="327" r:id="rId69"/>
    <p:sldId id="328" r:id="rId70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336699"/>
    <a:srgbClr val="00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3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1391220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79620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6245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1924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3030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63548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98240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6039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30863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30231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64731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07137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4200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4183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835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98618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24599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52482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El costo de hacer http requests extras muchas veces es mayor que tener estilos sin usar.</a:t>
            </a:r>
          </a:p>
          <a:p>
            <a:pPr lvl="0">
              <a:defRPr sz="1800"/>
            </a:pPr>
            <a:r>
              <a:rPr sz="2400"/>
              <a:t>De todas formas tratar de evitar archivos muy largos</a:t>
            </a:r>
          </a:p>
        </p:txBody>
      </p:sp>
    </p:spTree>
    <p:extLst>
      <p:ext uri="{BB962C8B-B14F-4D97-AF65-F5344CB8AC3E}">
        <p14:creationId xmlns:p14="http://schemas.microsoft.com/office/powerpoint/2010/main" val="346063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Uniformidad de estilos entre todos los navegadores</a:t>
            </a:r>
          </a:p>
        </p:txBody>
      </p:sp>
    </p:spTree>
    <p:extLst>
      <p:ext uri="{BB962C8B-B14F-4D97-AF65-F5344CB8AC3E}">
        <p14:creationId xmlns:p14="http://schemas.microsoft.com/office/powerpoint/2010/main" val="2616649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63186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2544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3013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8556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43786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39480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7613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301466661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51797721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</p:spTree>
    <p:extLst>
      <p:ext uri="{BB962C8B-B14F-4D97-AF65-F5344CB8AC3E}">
        <p14:creationId xmlns:p14="http://schemas.microsoft.com/office/powerpoint/2010/main" val="387909387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17177551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</p:spTree>
    <p:extLst>
      <p:ext uri="{BB962C8B-B14F-4D97-AF65-F5344CB8AC3E}">
        <p14:creationId xmlns:p14="http://schemas.microsoft.com/office/powerpoint/2010/main" val="79754402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231814363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307663804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ill Sans Light"/>
              </a:defRPr>
            </a:lvl1pPr>
            <a:lvl2pPr>
              <a:defRPr>
                <a:latin typeface="+mn-lt"/>
                <a:ea typeface="+mn-ea"/>
                <a:cs typeface="+mn-cs"/>
                <a:sym typeface="Gill Sans Light"/>
              </a:defRPr>
            </a:lvl2pPr>
            <a:lvl3pPr>
              <a:defRPr>
                <a:latin typeface="+mn-lt"/>
                <a:ea typeface="+mn-ea"/>
                <a:cs typeface="+mn-cs"/>
                <a:sym typeface="Gill Sans Light"/>
              </a:defRPr>
            </a:lvl3pPr>
            <a:lvl4pPr>
              <a:defRPr>
                <a:latin typeface="+mn-lt"/>
                <a:ea typeface="+mn-ea"/>
                <a:cs typeface="+mn-cs"/>
                <a:sym typeface="Gill Sans Light"/>
              </a:defRPr>
            </a:lvl4pPr>
            <a:lvl5pPr>
              <a:defRPr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369554567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5149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8314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45438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2077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60" r:id="rId9"/>
  </p:sldLayoutIdLst>
  <p:transition spd="med"/>
  <p:txStyles>
    <p:titleStyle>
      <a:lvl1pPr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141318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/>
  <p:txStyles>
    <p:titleStyle>
      <a:lvl1pPr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1pPr>
      <a:lvl2pPr indent="2286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2pPr>
      <a:lvl3pPr indent="4572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3pPr>
      <a:lvl4pPr indent="6858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4pPr>
      <a:lvl5pPr indent="9144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5pPr>
      <a:lvl6pPr indent="11430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6pPr>
      <a:lvl7pPr indent="13716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7pPr>
      <a:lvl8pPr indent="16002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8pPr>
      <a:lvl9pPr indent="1828800" algn="ctr" defTabSz="584200">
        <a:defRPr sz="7200" cap="all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tif"/><Relationship Id="rId7" Type="http://schemas.openxmlformats.org/officeDocument/2006/relationships/image" Target="../media/image51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tif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ti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Hasta el </a:t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momento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0771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Inserción en documentos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619" t="22942" r="42974" b="35098"/>
          <a:stretch/>
        </p:blipFill>
        <p:spPr bwMode="auto">
          <a:xfrm>
            <a:off x="1519237" y="3499008"/>
            <a:ext cx="9966325" cy="44224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19257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Inserción en documentos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43112"/>
            <a:ext cx="11920538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Incluir CSS dentro del mismo documento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Los estilos se definen en una zona específica del propio documento HTML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utiliza la etiqueta “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style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” y se establece solamente en la sección del &lt;head&gt;</a:t>
            </a:r>
          </a:p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Generalidades:</a:t>
            </a:r>
          </a:p>
          <a:p>
            <a:pPr marL="514350" indent="-51435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utiliza cuando se definen un número pequeño de estilos o cuando en una página HTML se definen estilos específicos</a:t>
            </a:r>
          </a:p>
          <a:p>
            <a:pPr marL="514350" indent="-514350" algn="l" defTabSz="479044">
              <a:spcBef>
                <a:spcPts val="24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Soluciona el problema anterior, pero su principal inconveniente es que si se quiere hacer una modificación en los estilos, se requiere modificar todas las páginas que incluyen ese estilo</a:t>
            </a: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01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</a:t>
            </a:r>
            <a:r>
              <a:rPr lang="es-AR" sz="5400" dirty="0"/>
              <a:t> </a:t>
            </a:r>
            <a:r>
              <a:rPr lang="es-AR" sz="5400" dirty="0" smtClean="0"/>
              <a:t>Inserción en documentos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959" t="26867" r="43313" b="20004"/>
          <a:stretch/>
        </p:blipFill>
        <p:spPr bwMode="auto">
          <a:xfrm>
            <a:off x="1492250" y="3044824"/>
            <a:ext cx="10033000" cy="53943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19548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Inserción en documentos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286000"/>
            <a:ext cx="11920538" cy="709136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Definir CSS en un archivo externo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Todos los estilos CSS se incluyen en un archivo de tipo .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css</a:t>
            </a: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Las páginas HTML enlazan el archivo por medio de la etiqueta &lt;link&gt; del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header</a:t>
            </a: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El archivo .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css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 no es más que un archivo de texto pero con otra extensión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pueden crear tantos archivos como sean necesarios, y cada página HTML puede enlazar más de uno</a:t>
            </a:r>
          </a:p>
        </p:txBody>
      </p:sp>
    </p:spTree>
    <p:extLst>
      <p:ext uri="{BB962C8B-B14F-4D97-AF65-F5344CB8AC3E}">
        <p14:creationId xmlns:p14="http://schemas.microsoft.com/office/powerpoint/2010/main" val="2183079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Inserción en documentos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542131" y="1287313"/>
            <a:ext cx="11920538" cy="493871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Para incluir un archivo CSS se deben seguir los siguientes pasos:</a:t>
            </a:r>
          </a:p>
          <a:p>
            <a:pPr marL="514350" indent="-514350" algn="l" defTabSz="479044">
              <a:spcBef>
                <a:spcPts val="2400"/>
              </a:spcBef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Crear un archivo de texto y añadir el contenido correspondiente</a:t>
            </a: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l" defTabSz="479044">
              <a:spcBef>
                <a:spcPts val="2400"/>
              </a:spcBef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guarda el archivo con el nombre “estilos.css”</a:t>
            </a:r>
          </a:p>
          <a:p>
            <a:pPr marL="514350" indent="-514350" algn="l" defTabSz="479044">
              <a:spcBef>
                <a:spcPts val="2400"/>
              </a:spcBef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En el documento HTML se enlaza del siguiente modo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959" t="41356" r="64528" b="55509"/>
          <a:stretch/>
        </p:blipFill>
        <p:spPr bwMode="auto">
          <a:xfrm>
            <a:off x="6096001" y="3527245"/>
            <a:ext cx="5314122" cy="379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7129" t="36828" r="39748" b="17891"/>
          <a:stretch/>
        </p:blipFill>
        <p:spPr bwMode="auto">
          <a:xfrm>
            <a:off x="1628679" y="5646438"/>
            <a:ext cx="9781444" cy="40201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9314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Inserción en documentos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1866900"/>
            <a:ext cx="11920538" cy="88011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Generalidades: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Cuando el navegador carga una página web, antes de mostrar sus contenidos descarga los archivos externos CSS enlazados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La etiqueta &lt;link&gt; tiene cuatro atributos:</a:t>
            </a:r>
          </a:p>
          <a:p>
            <a:pPr lvl="4" indent="0"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		“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rel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” – Indica el tipo de relación que existe entre el recurso  		enlazado y la página HTML</a:t>
            </a:r>
          </a:p>
          <a:p>
            <a:pPr lvl="4" indent="0"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		“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type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” – Indica el tipo de recurso asociado</a:t>
            </a:r>
          </a:p>
          <a:p>
            <a:pPr lvl="4" indent="0"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		“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href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” – Indica la URL del recurso, puede ser relativa o 			 	absoluta y el recurso interno o externo al sitio web</a:t>
            </a:r>
          </a:p>
          <a:p>
            <a:pPr lvl="4" indent="0"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		“media” – Corresponde al medio en el que se van a aplicar  		los estilos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08859" y="5824815"/>
            <a:ext cx="22890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“</a:t>
            </a:r>
            <a:r>
              <a:rPr kumimoji="0" lang="es-AR" sz="3200" b="0" i="0" u="none" strike="noStrike" cap="none" spc="0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Stylesheet</a:t>
            </a: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”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85493" y="6477000"/>
            <a:ext cx="177452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“</a:t>
            </a:r>
            <a:r>
              <a:rPr kumimoji="0" lang="es-AR" sz="3200" b="0" i="0" u="none" strike="noStrike" cap="none" spc="0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text</a:t>
            </a:r>
            <a:r>
              <a:rPr lang="es-AR" sz="3200" dirty="0" smtClean="0">
                <a:solidFill>
                  <a:srgbClr val="0070C0"/>
                </a:solidFill>
              </a:rPr>
              <a:t>/</a:t>
            </a:r>
            <a:r>
              <a:rPr lang="es-AR" sz="3200" dirty="0" err="1" smtClean="0">
                <a:solidFill>
                  <a:srgbClr val="0070C0"/>
                </a:solidFill>
              </a:rPr>
              <a:t>css</a:t>
            </a:r>
            <a:r>
              <a:rPr lang="es-AR" sz="3200" dirty="0" smtClean="0">
                <a:solidFill>
                  <a:srgbClr val="0070C0"/>
                </a:solidFill>
              </a:rPr>
              <a:t>”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0388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Inserción en documentos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319338"/>
            <a:ext cx="11920538" cy="709136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Generalidades:</a:t>
            </a:r>
          </a:p>
          <a:p>
            <a:pPr marL="514350" indent="-51435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Esta forma de incluir CSS en las páginas HTML, es la más utilizada</a:t>
            </a:r>
          </a:p>
          <a:p>
            <a:pPr marL="514350" indent="-51435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La principal ventaja es que se puede incluir el mismo archivo en múltiples páginas HTML</a:t>
            </a:r>
          </a:p>
          <a:p>
            <a:pPr marL="514350" indent="-51435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El mantenimiento del sitio web se simplifica al máximo</a:t>
            </a:r>
          </a:p>
        </p:txBody>
      </p:sp>
    </p:spTree>
    <p:extLst>
      <p:ext uri="{BB962C8B-B14F-4D97-AF65-F5344CB8AC3E}">
        <p14:creationId xmlns:p14="http://schemas.microsoft.com/office/powerpoint/2010/main" val="1579966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CSS </a:t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componentes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4494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- Sintaxis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81212"/>
            <a:ext cx="11920538" cy="45100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El lenguaje se basa en un conjunto de reglas que definen el estilo de los elementos HTML y que forman la sintaxis de las hojas de estilos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Las reglas están compuestas por: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Declaración</a:t>
            </a:r>
          </a:p>
        </p:txBody>
      </p:sp>
      <p:pic>
        <p:nvPicPr>
          <p:cNvPr id="4" name="Picture 3" descr="Componentes de un estilo CSS básic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8" y="6805612"/>
            <a:ext cx="6761163" cy="2548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830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- Sintaxis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81212"/>
            <a:ext cx="11920538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La sintaxis está formada por: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Reglas: es cada uno de los estilos que componen una hoja de estilos CSS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Selector: uno o varios elementos HTML a los que se aplica la regla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Declaración: especifica el conjunto de estilos que se aplican a los elementos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Propiedad: es la característica que se quiere modificar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Valor: establece el nuevo valor de la característica mencionada</a:t>
            </a:r>
          </a:p>
        </p:txBody>
      </p:sp>
    </p:spTree>
    <p:extLst>
      <p:ext uri="{BB962C8B-B14F-4D97-AF65-F5344CB8AC3E}">
        <p14:creationId xmlns:p14="http://schemas.microsoft.com/office/powerpoint/2010/main" val="3730175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Introducción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727230"/>
            <a:ext cx="11563350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Una vez creada una página HTML surgió la necesidad de definir un mecanismo para aplicar estilos a los elementos que conforman la página</a:t>
            </a:r>
          </a:p>
          <a:p>
            <a:pPr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Al igual que con HTML, para que los navegadores interpreten del mismo modo la información </a:t>
            </a:r>
          </a:p>
          <a:p>
            <a:pPr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Se crea el estándar CSS</a:t>
            </a:r>
          </a:p>
        </p:txBody>
      </p:sp>
      <p:sp>
        <p:nvSpPr>
          <p:cNvPr id="2" name="Down Arrow 1"/>
          <p:cNvSpPr/>
          <p:nvPr/>
        </p:nvSpPr>
        <p:spPr>
          <a:xfrm>
            <a:off x="6016625" y="4352974"/>
            <a:ext cx="971550" cy="984237"/>
          </a:xfrm>
          <a:prstGeom prst="downArrow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6016625" y="6839048"/>
            <a:ext cx="971550" cy="984237"/>
          </a:xfrm>
          <a:prstGeom prst="downArrow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207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- Selectores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81212"/>
            <a:ext cx="11920538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Una misma regla se puede aplicar para uno o varios selectores, y a un mismo selector se le pueden aplicar varias reglas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Hay distintos tipos de selectores: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 universal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 de tipo o etiqueta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 descendente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Selector de 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ID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 de clase</a:t>
            </a:r>
          </a:p>
        </p:txBody>
      </p:sp>
    </p:spTree>
    <p:extLst>
      <p:ext uri="{BB962C8B-B14F-4D97-AF65-F5344CB8AC3E}">
        <p14:creationId xmlns:p14="http://schemas.microsoft.com/office/powerpoint/2010/main" val="38772178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- Selectores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81212"/>
            <a:ext cx="11920538" cy="5919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 universal: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utiliza para seleccionar todos los elementos de la páginas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realiza mediante un asterisco (“*”)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Ejemplo: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7298" t="34413" r="83028" b="51701"/>
          <a:stretch/>
        </p:blipFill>
        <p:spPr bwMode="auto">
          <a:xfrm>
            <a:off x="4959350" y="7088504"/>
            <a:ext cx="3086100" cy="1488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611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- Selectores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1695450"/>
            <a:ext cx="11920538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 de tipo o etiqueta: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Selecciona todos los elementos de la página cuya etiqueta HTML coincide con el nombre del selector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Sólo se requiere indicar el nombre de la etiqueta HTML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Ejemplo: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7298" t="31394" r="81500" b="30268"/>
          <a:stretch/>
        </p:blipFill>
        <p:spPr bwMode="auto">
          <a:xfrm>
            <a:off x="2740025" y="5362574"/>
            <a:ext cx="2574925" cy="3114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7128" t="51016" r="62491" b="16683"/>
          <a:stretch/>
        </p:blipFill>
        <p:spPr bwMode="auto">
          <a:xfrm>
            <a:off x="6502400" y="5362574"/>
            <a:ext cx="5956300" cy="42386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8888" y="7512883"/>
            <a:ext cx="160460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Selector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AR" sz="2800" dirty="0" smtClean="0"/>
              <a:t>individual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2636" y="8636833"/>
            <a:ext cx="142186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Selector</a:t>
            </a:r>
            <a:b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</a:br>
            <a:r>
              <a:rPr kumimoji="0" lang="es-AR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múltiple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9344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- Selectores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81212"/>
            <a:ext cx="11920538" cy="48529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 descendente: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Selecciona los elementos que se encuentran dentro de otros elementos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Un elemento es descendiente de otro cuando está encerrado entre sus etiquetas de apertura y cierre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Ejemplo: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7298" t="41658" r="77427" b="53814"/>
          <a:stretch/>
        </p:blipFill>
        <p:spPr bwMode="auto">
          <a:xfrm>
            <a:off x="2597150" y="6955631"/>
            <a:ext cx="3060700" cy="5667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7298" t="34111" r="66225" b="41437"/>
          <a:stretch/>
        </p:blipFill>
        <p:spPr bwMode="auto">
          <a:xfrm>
            <a:off x="6502400" y="6934200"/>
            <a:ext cx="4946650" cy="266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3369" y="6237030"/>
            <a:ext cx="184826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Archivo CSS</a:t>
            </a:r>
            <a:endParaRPr kumimoji="0" lang="es-AR" sz="2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4892" y="6237030"/>
            <a:ext cx="260167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Documento HTML</a:t>
            </a:r>
            <a:endParaRPr kumimoji="0" lang="es-AR" sz="2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6680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- Selectores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81212"/>
            <a:ext cx="11920538" cy="48529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 de ID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Es utilizado para aplicar estilos a un único elemento en particular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selecciona un único elemento HTML a partir de su atributo “id”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coloca el símbolo numeral (“#”) como prefijo del nombre del elemento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Ejemplo: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7297" t="46790" r="73554" b="49753"/>
          <a:stretch/>
        </p:blipFill>
        <p:spPr bwMode="auto">
          <a:xfrm>
            <a:off x="2984103" y="7148512"/>
            <a:ext cx="3957552" cy="4924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2"/>
          <a:srcRect l="7298" t="53224" r="67414" b="35400"/>
          <a:stretch/>
        </p:blipFill>
        <p:spPr bwMode="auto">
          <a:xfrm>
            <a:off x="7191729" y="7148512"/>
            <a:ext cx="5226447" cy="16209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38748" y="6462276"/>
            <a:ext cx="184826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Archivo CSS</a:t>
            </a:r>
            <a:endParaRPr kumimoji="0" lang="es-AR" sz="2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04115" y="6462276"/>
            <a:ext cx="260167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Documento HTML</a:t>
            </a:r>
            <a:endParaRPr kumimoji="0" lang="es-AR" sz="2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54910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- Selectores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120074"/>
            <a:ext cx="11920538" cy="63769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 de Clase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Es utilizado para aplicar estilos a un grupo de elementos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seleccionan los elementos HTML a partir de su atributo “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Distintos elementos pueden utilizar el mismo valor en el atributo “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”, y se le aplican las mismas propiedades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coloca un punto (“.”) como prefijo del nombre de la clase</a:t>
            </a:r>
          </a:p>
        </p:txBody>
      </p:sp>
    </p:spTree>
    <p:extLst>
      <p:ext uri="{BB962C8B-B14F-4D97-AF65-F5344CB8AC3E}">
        <p14:creationId xmlns:p14="http://schemas.microsoft.com/office/powerpoint/2010/main" val="199400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- Selectores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1681162"/>
            <a:ext cx="11920538" cy="21478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Selector de Clase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Ejemplo: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25795" y="7244437"/>
            <a:ext cx="184826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Archivo CSS</a:t>
            </a:r>
            <a:endParaRPr kumimoji="0" lang="es-AR" sz="2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9089" y="3294062"/>
            <a:ext cx="260167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Documento HTML</a:t>
            </a:r>
            <a:endParaRPr kumimoji="0" lang="es-AR" sz="2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6959" t="60074" r="34997" b="21210"/>
          <a:stretch/>
        </p:blipFill>
        <p:spPr bwMode="auto">
          <a:xfrm>
            <a:off x="2450703" y="3980834"/>
            <a:ext cx="9798447" cy="2821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2"/>
          <a:srcRect l="7128" t="32259" r="74372" b="64029"/>
          <a:stretch/>
        </p:blipFill>
        <p:spPr bwMode="auto">
          <a:xfrm>
            <a:off x="3083357" y="8229977"/>
            <a:ext cx="3539613" cy="723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3"/>
          <a:srcRect l="7129" t="70336" r="74711" b="25740"/>
          <a:stretch/>
        </p:blipFill>
        <p:spPr bwMode="auto">
          <a:xfrm>
            <a:off x="7984331" y="8229977"/>
            <a:ext cx="3293269" cy="723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4419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- Comentarios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827881" y="1866900"/>
            <a:ext cx="11349038" cy="7596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Los comentarios se utilizan principalmente para estructurar de forma clara los archivos CSS complejos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La manera de insertar comentarios entre las reglas y estilos se realiza del siguiente modo: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Los navegadores ignoran cualquier comentario de los archivos CSS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7637" t="51620" r="69620" b="43852"/>
          <a:stretch/>
        </p:blipFill>
        <p:spPr bwMode="auto">
          <a:xfrm>
            <a:off x="3552825" y="5968047"/>
            <a:ext cx="5899150" cy="7375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8487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homero pregun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60" y="4887118"/>
            <a:ext cx="9932079" cy="48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Múltiples estilos en cascada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827881" y="1866900"/>
            <a:ext cx="11349038" cy="30289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En un mismo documento HTML se pueden utilizar múltiples archivos CSS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Si en varios archivos se definen las mismas propiedades con distintos valores para el mismo selector, las reglas colisionan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6015" y="5679618"/>
            <a:ext cx="365633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¿Qué valor 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tomará la </a:t>
            </a: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propiedad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505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Múltiples estilos en cascada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827881" y="1866900"/>
            <a:ext cx="11349038" cy="7596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Para resolver colisiones de estilos se siguen las reglas: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Determinar todas las declaraciones que se aplican al elemento seleccionado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Ordenar las declaraciones según su origen y su prioridad</a:t>
            </a:r>
          </a:p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		Por </a:t>
            </a: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defecto del Navegador</a:t>
            </a:r>
            <a:br>
              <a:rPr lang="es-AR" sz="32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		</a:t>
            </a: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	Hoja de estilos Externa</a:t>
            </a:r>
            <a:br>
              <a:rPr lang="es-AR" sz="32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		</a:t>
            </a: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	Hoja de estilos Interna</a:t>
            </a:r>
            <a:br>
              <a:rPr lang="es-AR" sz="32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		</a:t>
            </a: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	Estilo </a:t>
            </a:r>
            <a:r>
              <a:rPr lang="es-AR" sz="3200" dirty="0" err="1">
                <a:solidFill>
                  <a:schemeClr val="accent2">
                    <a:lumMod val="50000"/>
                  </a:schemeClr>
                </a:solidFill>
              </a:rPr>
              <a:t>Inline</a:t>
            </a:r>
            <a:endParaRPr lang="es-AR" sz="32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Ordenar las declaraciones según lo específico que sea el selector: </a:t>
            </a:r>
            <a:b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				</a:t>
            </a:r>
            <a:r>
              <a:rPr lang="es-AR" sz="3200" dirty="0" smtClean="0">
                <a:solidFill>
                  <a:srgbClr val="0070C0"/>
                </a:solidFill>
              </a:rPr>
              <a:t>Más específico - Mayor importancia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A igual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especifidad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 la propiedad queda determinada por el orden en que se procesan, se tomará la última regla</a:t>
            </a:r>
          </a:p>
        </p:txBody>
      </p:sp>
      <p:sp>
        <p:nvSpPr>
          <p:cNvPr id="3" name="Down Arrow 2"/>
          <p:cNvSpPr/>
          <p:nvPr/>
        </p:nvSpPr>
        <p:spPr>
          <a:xfrm>
            <a:off x="8096250" y="4778408"/>
            <a:ext cx="323850" cy="1809750"/>
          </a:xfrm>
          <a:prstGeom prst="downArrow">
            <a:avLst/>
          </a:prstGeom>
          <a:solidFill>
            <a:srgbClr val="80878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A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65537" y="5244367"/>
            <a:ext cx="130324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sym typeface="Gill Sans Light"/>
              </a:rPr>
              <a:t>Mayor</a:t>
            </a:r>
            <a:r>
              <a:rPr lang="es-AR" sz="2400" dirty="0" smtClean="0">
                <a:solidFill>
                  <a:srgbClr val="0070C0"/>
                </a:solidFill>
              </a:rPr>
              <a:t/>
            </a:r>
            <a:br>
              <a:rPr lang="es-AR" sz="2400" dirty="0" smtClean="0">
                <a:solidFill>
                  <a:srgbClr val="0070C0"/>
                </a:solidFill>
              </a:rPr>
            </a:br>
            <a:r>
              <a:rPr lang="es-AR" sz="2400" dirty="0" smtClean="0">
                <a:solidFill>
                  <a:srgbClr val="0070C0"/>
                </a:solidFill>
              </a:rPr>
              <a:t>prioridad</a:t>
            </a:r>
            <a:endParaRPr kumimoji="0" lang="es-AR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2092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Cascading</a:t>
            </a: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 </a:t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style</a:t>
            </a: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 </a:t>
            </a: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sheets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724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Propiedades </a:t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css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205709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Background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81212"/>
            <a:ext cx="11920538" cy="10810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Establece algunas o todas las propiedades del color y/o imagen de fondo de un elemento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348" t="19792" r="13006" b="15885"/>
          <a:stretch/>
        </p:blipFill>
        <p:spPr>
          <a:xfrm>
            <a:off x="731512" y="3567111"/>
            <a:ext cx="11541776" cy="56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6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Background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09" t="15625" r="12566" b="7813"/>
          <a:stretch/>
        </p:blipFill>
        <p:spPr>
          <a:xfrm>
            <a:off x="810418" y="2228849"/>
            <a:ext cx="11383963" cy="6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70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de texto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48" t="19792" r="13006" b="13542"/>
          <a:stretch/>
        </p:blipFill>
        <p:spPr>
          <a:xfrm>
            <a:off x="619335" y="2514600"/>
            <a:ext cx="11766129" cy="59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55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de fuentes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348" t="19792" r="13153" b="8593"/>
          <a:stretch/>
        </p:blipFill>
        <p:spPr>
          <a:xfrm>
            <a:off x="747152" y="2381250"/>
            <a:ext cx="11510496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0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de fuentes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348" t="19792" r="13006" b="32031"/>
          <a:stretch/>
        </p:blipFill>
        <p:spPr>
          <a:xfrm>
            <a:off x="597723" y="2438400"/>
            <a:ext cx="1180935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de links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348" t="36979" r="13006" b="9114"/>
          <a:stretch/>
        </p:blipFill>
        <p:spPr>
          <a:xfrm>
            <a:off x="762367" y="4457699"/>
            <a:ext cx="11480066" cy="4724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368" y="1769289"/>
            <a:ext cx="11677282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Los links</a:t>
            </a:r>
            <a:r>
              <a:rPr kumimoji="0" lang="es-AR" sz="32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pueden incluir cualquiera de las propiedades</a:t>
            </a:r>
            <a:br>
              <a:rPr kumimoji="0" lang="es-AR" sz="32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</a:br>
            <a:r>
              <a:rPr kumimoji="0" lang="es-AR" sz="32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vistas hasta ahora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s-AR" sz="32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Tienen propiedades que dependen de su estado</a:t>
            </a:r>
            <a:endParaRPr kumimoji="0" lang="es-AR" sz="3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11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de listas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48" t="18490" r="13006" b="8073"/>
          <a:stretch/>
        </p:blipFill>
        <p:spPr>
          <a:xfrm>
            <a:off x="742915" y="2286000"/>
            <a:ext cx="11518969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413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de listas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493" t="18490" r="13007" b="52865"/>
          <a:stretch/>
        </p:blipFill>
        <p:spPr>
          <a:xfrm>
            <a:off x="688975" y="2609851"/>
            <a:ext cx="11626850" cy="25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80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de tablas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348" t="18490" r="13153" b="8073"/>
          <a:stretch/>
        </p:blipFill>
        <p:spPr>
          <a:xfrm>
            <a:off x="711199" y="2305050"/>
            <a:ext cx="11582401" cy="65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40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2014749"/>
            <a:ext cx="11563350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 un lenguaje de hojas de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estilos creado para controlar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la presentación y el aspecto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de los documentos HTML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 la mejor forma de separar el contenido de la página web de su presentación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Definido como un estándar por la W3C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En el CSS definimos cómo se muestran los elementos del documento HTML como por ejemplo color, tamaño, tipo de letra, separación horizontal y vertical entre los elementos, posición de cada elemento en la pantalla, 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etc</a:t>
            </a:r>
            <a:endParaRPr lang="es-AR" sz="36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http://www.imritz.com/wp-content/uploads/2015/10/cs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14750"/>
            <a:ext cx="5654675" cy="20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artiniglesias.eu/archivos/css-reset-reseteando-los-estilos-en-c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14749"/>
            <a:ext cx="5654675" cy="222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67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Modelo de cajas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866900"/>
            <a:ext cx="11928475" cy="7543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Es una de las características más importantes del lenguaje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Es el comportamiento de CSS que hace que todos los elementos de la página se representen mediante cajas rectangulares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Estas cajas se crean automáticamente cada vez que se define una etiqueta HTML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Los navegadores son los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que crean y colocan las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cajas automáticamente, 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y con CSS se pueden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modificar todas o algunas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de sus características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53801" t="59770" r="13273" b="8533"/>
          <a:stretch/>
        </p:blipFill>
        <p:spPr bwMode="auto">
          <a:xfrm>
            <a:off x="5930900" y="6122987"/>
            <a:ext cx="6413500" cy="3287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6920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Modelo de cajas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866900"/>
            <a:ext cx="11928475" cy="7543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Posee cuatro partes fundamentales: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Margenes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: es el área transparente alrededor del borde que permite separar las cajas con el resto de las cajas subyacentes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Borde: es la línea que encierra completamente el contenido y el 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padding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. Es afectada por el 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background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-color de la caja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Padding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: es el área vacía alrededor del contenido. Es afectado por el 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background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-color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Contenido: Es el espacio que contiene los elementos HTML (textos, imágenes, 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etc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4648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Modelo de cajas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1489471" y="8496300"/>
            <a:ext cx="10025857" cy="762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Representación tridimensional del modelo de cajas de CSS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5601" t="23848" r="56721" b="20306"/>
          <a:stretch/>
        </p:blipFill>
        <p:spPr bwMode="auto">
          <a:xfrm>
            <a:off x="973930" y="2016601"/>
            <a:ext cx="11056938" cy="6329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5952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Propiedades </a:t>
            </a:r>
            <a:r>
              <a:rPr lang="es-AR" sz="5400" dirty="0" err="1" smtClean="0"/>
              <a:t>Width</a:t>
            </a:r>
            <a:r>
              <a:rPr lang="es-AR" sz="5400" dirty="0" smtClean="0"/>
              <a:t> </a:t>
            </a:r>
            <a:r>
              <a:rPr lang="es-AR" sz="5400" dirty="0" smtClean="0"/>
              <a:t>y </a:t>
            </a:r>
            <a:r>
              <a:rPr lang="es-AR" sz="5400" dirty="0" err="1" smtClean="0"/>
              <a:t>Height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905000"/>
            <a:ext cx="11928475" cy="7543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Se utilizan para controlar el ancho y el alto de los elementos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Se controlan las dimensiones del área que tiene el contenido de la caja</a:t>
            </a:r>
          </a:p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Algunas consideraciones: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No admiten valores negativos, y los valores en porcentajes se calculan en base a la anchura de su elemento padre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El valor “auto” determina que el navegador debe calcular automáticamente las dimensiones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Se puede establecer el ancho y altura mínima y máxima de un elemento mediante las propiedades: </a:t>
            </a:r>
          </a:p>
          <a:p>
            <a:pPr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>
                <a:solidFill>
                  <a:srgbClr val="0070C0"/>
                </a:solidFill>
              </a:rPr>
              <a:t>	</a:t>
            </a:r>
            <a:r>
              <a:rPr lang="es-AR" sz="3300" dirty="0" smtClean="0">
                <a:solidFill>
                  <a:srgbClr val="0070C0"/>
                </a:solidFill>
              </a:rPr>
              <a:t>	min-</a:t>
            </a:r>
            <a:r>
              <a:rPr lang="es-AR" sz="3300" dirty="0" err="1" smtClean="0">
                <a:solidFill>
                  <a:srgbClr val="0070C0"/>
                </a:solidFill>
              </a:rPr>
              <a:t>width</a:t>
            </a:r>
            <a:r>
              <a:rPr lang="es-AR" sz="3300" dirty="0" smtClean="0">
                <a:solidFill>
                  <a:srgbClr val="0070C0"/>
                </a:solidFill>
              </a:rPr>
              <a:t>, </a:t>
            </a:r>
            <a:r>
              <a:rPr lang="es-AR" sz="3300" dirty="0" err="1" smtClean="0">
                <a:solidFill>
                  <a:srgbClr val="0070C0"/>
                </a:solidFill>
              </a:rPr>
              <a:t>max-width</a:t>
            </a:r>
            <a:r>
              <a:rPr lang="es-AR" sz="3300" dirty="0" smtClean="0">
                <a:solidFill>
                  <a:srgbClr val="0070C0"/>
                </a:solidFill>
              </a:rPr>
              <a:t>, min-</a:t>
            </a:r>
            <a:r>
              <a:rPr lang="es-AR" sz="3300" dirty="0" err="1" smtClean="0">
                <a:solidFill>
                  <a:srgbClr val="0070C0"/>
                </a:solidFill>
              </a:rPr>
              <a:t>height</a:t>
            </a:r>
            <a:r>
              <a:rPr lang="es-AR" sz="3300" dirty="0" smtClean="0">
                <a:solidFill>
                  <a:srgbClr val="0070C0"/>
                </a:solidFill>
              </a:rPr>
              <a:t> y </a:t>
            </a:r>
            <a:r>
              <a:rPr lang="es-AR" sz="3300" dirty="0" err="1" smtClean="0">
                <a:solidFill>
                  <a:srgbClr val="0070C0"/>
                </a:solidFill>
              </a:rPr>
              <a:t>max-height</a:t>
            </a:r>
            <a:endParaRPr lang="es-AR" sz="33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09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Margin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905000"/>
            <a:ext cx="11928475" cy="7543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Se definen cuatro propiedades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internas para controlar cada uno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de los márgenes horizontales y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verticales de un elemento</a:t>
            </a:r>
          </a:p>
          <a:p>
            <a:pPr algn="l" defTabSz="479044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Cada una de ellas representa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la separación entre los bordes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laterales de la caja con las demás cajas adyacentes</a:t>
            </a:r>
          </a:p>
          <a:p>
            <a:pPr algn="l" defTabSz="479044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Algunas consideraciones: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Los márgenes verticales sólo se pueden aplicar a los elementos de bloque e imágenes, mientras que </a:t>
            </a: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os márgenes laterales se aplican a cualquier elemento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Mediante la propiedad “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margin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” se puede definir los cuatro márgenes de manera simultánea</a:t>
            </a:r>
            <a:endParaRPr lang="es-AR" sz="3200" dirty="0" smtClean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8317" t="44073" r="71996" b="29966"/>
          <a:stretch/>
        </p:blipFill>
        <p:spPr bwMode="auto">
          <a:xfrm>
            <a:off x="6873875" y="1905000"/>
            <a:ext cx="5775325" cy="3067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4407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Margin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236" t="20833" r="14658" b="22667"/>
          <a:stretch/>
        </p:blipFill>
        <p:spPr>
          <a:xfrm>
            <a:off x="716136" y="2735548"/>
            <a:ext cx="11572528" cy="50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9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Padding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828800"/>
            <a:ext cx="11928475" cy="78867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Se definen cuatro propiedades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internas para controlar cada uno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de los espacios de relleno 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horizontales y verticales de un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elemento</a:t>
            </a:r>
          </a:p>
          <a:p>
            <a:pPr algn="l" defTabSz="479044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Cada una de ellas representa</a:t>
            </a:r>
            <a:b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la separación entre el contenido y los bordes laterales de la caja </a:t>
            </a:r>
          </a:p>
          <a:p>
            <a:pPr algn="l" defTabSz="479044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Algunas consideraciones: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aplica a todos los elementos excepto a los grupos de cabeceras y de pie de tablas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Mediante la propiedad “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padding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” se puede definir las cuatro propiedades de manera simultánea</a:t>
            </a:r>
            <a:endParaRPr lang="es-AR" sz="3200" dirty="0" smtClean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8486" t="53130" r="72166" b="21513"/>
          <a:stretch/>
        </p:blipFill>
        <p:spPr bwMode="auto">
          <a:xfrm>
            <a:off x="6873875" y="1905000"/>
            <a:ext cx="5775325" cy="3105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5162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Padding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379" t="20585" r="14798" b="23166"/>
          <a:stretch/>
        </p:blipFill>
        <p:spPr>
          <a:xfrm>
            <a:off x="713079" y="2790412"/>
            <a:ext cx="11578642" cy="50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413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Border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238250"/>
            <a:ext cx="11928475" cy="34480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Permite modificar el aspecto de cada uno de los cuatro bordes de la caja de un elemento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Se puede establecer su anchura, su color y su estilo</a:t>
            </a:r>
            <a:endParaRPr lang="es-AR" sz="3300" dirty="0" smtClean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348" t="19270" r="13153" b="22656"/>
          <a:stretch/>
        </p:blipFill>
        <p:spPr>
          <a:xfrm>
            <a:off x="713079" y="4286250"/>
            <a:ext cx="115786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784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Border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348" t="19531" r="13006" b="21354"/>
          <a:stretch/>
        </p:blipFill>
        <p:spPr>
          <a:xfrm>
            <a:off x="713079" y="2772124"/>
            <a:ext cx="11578642" cy="52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1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0725" y="1727230"/>
            <a:ext cx="11563350" cy="749296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Separar la definición de los contenidos de su presentación trae ventajas: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Nos obliga a crear documentos HTML semánticos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Mejoran la accesibilidad del documento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Reduce la complejidad de su mantenimiento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Permite visualizar el mismo documento en dispositivos diferentes</a:t>
            </a:r>
          </a:p>
          <a:p>
            <a:pPr marL="571500" indent="-571500" algn="l" defTabSz="479044">
              <a:spcBef>
                <a:spcPts val="37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Se puede controlar el estilo y el formato de múltiples páginas simultáneamente</a:t>
            </a:r>
          </a:p>
        </p:txBody>
      </p:sp>
    </p:spTree>
    <p:extLst>
      <p:ext uri="{BB962C8B-B14F-4D97-AF65-F5344CB8AC3E}">
        <p14:creationId xmlns:p14="http://schemas.microsoft.com/office/powerpoint/2010/main" val="537470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Border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202" t="19531" r="14471" b="21614"/>
          <a:stretch/>
        </p:blipFill>
        <p:spPr>
          <a:xfrm>
            <a:off x="713079" y="2772123"/>
            <a:ext cx="11612271" cy="53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82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Border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348" t="19531" r="12860" b="8593"/>
          <a:stretch/>
        </p:blipFill>
        <p:spPr>
          <a:xfrm>
            <a:off x="684598" y="2391122"/>
            <a:ext cx="11635603" cy="63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47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Border</a:t>
            </a:r>
            <a:endParaRPr sz="5400" cap="all" dirty="0">
              <a:solidFill>
                <a:srgbClr val="53535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378" t="19583" r="14658" b="59417"/>
          <a:stretch/>
        </p:blipFill>
        <p:spPr>
          <a:xfrm>
            <a:off x="705974" y="2157984"/>
            <a:ext cx="11592852" cy="19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87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Propiedad </a:t>
            </a:r>
            <a:r>
              <a:rPr lang="es-AR" sz="5400" dirty="0" err="1" smtClean="0"/>
              <a:t>Outline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5" name="Shape 61"/>
          <p:cNvSpPr>
            <a:spLocks noGrp="1"/>
          </p:cNvSpPr>
          <p:nvPr>
            <p:ph type="body" idx="1"/>
          </p:nvPr>
        </p:nvSpPr>
        <p:spPr>
          <a:xfrm>
            <a:off x="720725" y="1905000"/>
            <a:ext cx="11928475" cy="33802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Representa una línea que se dibuja afuera del elemento (alrededor del borde)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No forma parte de las dimensiones del objeto</a:t>
            </a:r>
            <a:endParaRPr lang="es-AR" sz="3300" dirty="0" smtClean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237" t="30333" r="14517" b="38417"/>
          <a:stretch/>
        </p:blipFill>
        <p:spPr>
          <a:xfrm>
            <a:off x="720725" y="5486400"/>
            <a:ext cx="11580841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086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Observaciones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5" name="Shape 61"/>
          <p:cNvSpPr>
            <a:spLocks noGrp="1"/>
          </p:cNvSpPr>
          <p:nvPr>
            <p:ph type="body" idx="1"/>
          </p:nvPr>
        </p:nvSpPr>
        <p:spPr>
          <a:xfrm>
            <a:off x="720725" y="1905000"/>
            <a:ext cx="11928475" cy="42264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Observación I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El ancho y la altura total de un elemento se calcula no solamente por las propiedades 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Width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 y 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Height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, sino también por las características del margen, 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padding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 y el borde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Si tenemos las siguientes propiedades CSS de un elemento							</a:t>
            </a:r>
            <a:endParaRPr lang="es-AR" sz="3300" dirty="0" smtClean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7299" t="36828" r="74202" b="35400"/>
          <a:stretch/>
        </p:blipFill>
        <p:spPr bwMode="auto">
          <a:xfrm>
            <a:off x="1224406" y="5989331"/>
            <a:ext cx="4335146" cy="3480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68079" y="7868134"/>
            <a:ext cx="34945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La altura total será</a:t>
            </a:r>
          </a:p>
          <a:p>
            <a:pPr rtl="0" latinLnBrk="1" hangingPunct="0"/>
            <a:r>
              <a:rPr lang="es-AR" sz="2400" dirty="0" smtClean="0"/>
              <a:t>300px </a:t>
            </a:r>
            <a:r>
              <a:rPr lang="es-AR" sz="2400" dirty="0"/>
              <a:t>+ 10px + 10px </a:t>
            </a:r>
            <a:endParaRPr lang="es-AR" sz="2400" dirty="0" smtClean="0"/>
          </a:p>
          <a:p>
            <a:pPr rtl="0" latinLnBrk="1" hangingPunct="0"/>
            <a:r>
              <a:rPr lang="es-AR" sz="2400" b="1" dirty="0" smtClean="0">
                <a:solidFill>
                  <a:srgbClr val="0070C0"/>
                </a:solidFill>
              </a:rPr>
              <a:t>= </a:t>
            </a:r>
            <a:r>
              <a:rPr lang="es-AR" sz="2400" b="1" dirty="0">
                <a:solidFill>
                  <a:srgbClr val="0070C0"/>
                </a:solidFill>
              </a:rPr>
              <a:t>320px</a:t>
            </a:r>
            <a:endParaRPr kumimoji="0" lang="es-AR" sz="32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91104" y="6026784"/>
            <a:ext cx="4260782" cy="1703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32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El ancho total será</a:t>
            </a:r>
          </a:p>
          <a:p>
            <a:pPr rtl="0" latinLnBrk="1" hangingPunct="0"/>
            <a:r>
              <a:rPr lang="es-AR" sz="2400" dirty="0"/>
              <a:t>300px + 50px + 50px + 30px </a:t>
            </a:r>
            <a:r>
              <a:rPr lang="es-AR" sz="2400" dirty="0" smtClean="0"/>
              <a:t>+</a:t>
            </a:r>
          </a:p>
          <a:p>
            <a:pPr rtl="0" latinLnBrk="1" hangingPunct="0"/>
            <a:r>
              <a:rPr lang="es-AR" sz="2400" dirty="0" smtClean="0"/>
              <a:t>30px </a:t>
            </a:r>
            <a:r>
              <a:rPr lang="es-AR" sz="2400" dirty="0"/>
              <a:t>+ 10px + 10px </a:t>
            </a:r>
            <a:endParaRPr lang="es-AR" sz="2400" dirty="0" smtClean="0"/>
          </a:p>
          <a:p>
            <a:pPr rtl="0" latinLnBrk="1" hangingPunct="0"/>
            <a:r>
              <a:rPr lang="es-AR" sz="2400" b="1" dirty="0" smtClean="0">
                <a:solidFill>
                  <a:srgbClr val="0070C0"/>
                </a:solidFill>
              </a:rPr>
              <a:t>= 480px</a:t>
            </a:r>
            <a:endParaRPr kumimoji="0" lang="es-AR" sz="32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76678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Observaciones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5" name="Shape 61"/>
          <p:cNvSpPr>
            <a:spLocks noGrp="1"/>
          </p:cNvSpPr>
          <p:nvPr>
            <p:ph type="body" idx="1"/>
          </p:nvPr>
        </p:nvSpPr>
        <p:spPr>
          <a:xfrm>
            <a:off x="720725" y="2014728"/>
            <a:ext cx="11928475" cy="72755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6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Observación II</a:t>
            </a:r>
          </a:p>
          <a:p>
            <a:pPr algn="l" defTabSz="479044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Un motivo que puede traer problemas es la incompatibilidad que existe entre los distintos navegadores</a:t>
            </a:r>
          </a:p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De acuerdo a la versión del navegador tenemos dos modos de funcionamiento:</a:t>
            </a:r>
          </a:p>
          <a:p>
            <a:pPr marL="457200" indent="-457200" algn="l" defTabSz="479044">
              <a:spcBef>
                <a:spcPts val="2400"/>
              </a:spcBef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Modo </a:t>
            </a:r>
            <a:r>
              <a:rPr lang="es-AR" sz="2800" dirty="0" err="1" smtClean="0">
                <a:solidFill>
                  <a:schemeClr val="accent2">
                    <a:lumMod val="50000"/>
                  </a:schemeClr>
                </a:solidFill>
              </a:rPr>
              <a:t>Quirks</a:t>
            </a: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: Son aquellos que no son compatibles con los estándares publicados por la W3C</a:t>
            </a:r>
          </a:p>
          <a:p>
            <a:pPr marL="457200" indent="-457200" algn="l" defTabSz="479044">
              <a:spcBef>
                <a:spcPts val="2400"/>
              </a:spcBef>
              <a:buFontTx/>
              <a:buChar char="-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Modo Estándar: Son compatibles con los nuevos estándares</a:t>
            </a:r>
          </a:p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Su diferencia se encuentra en el tratamiento sobre del modelo de cajas que influye sobre el diseño de la página</a:t>
            </a:r>
          </a:p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Los navegadores en modo </a:t>
            </a:r>
            <a:r>
              <a:rPr lang="es-AR" sz="2800" dirty="0" err="1" smtClean="0">
                <a:solidFill>
                  <a:schemeClr val="accent2">
                    <a:lumMod val="50000"/>
                  </a:schemeClr>
                </a:solidFill>
              </a:rPr>
              <a:t>Quirk</a:t>
            </a: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 consideran la anchura del elemento (“</a:t>
            </a:r>
            <a:r>
              <a:rPr lang="es-AR" sz="2800" dirty="0" err="1" smtClean="0">
                <a:solidFill>
                  <a:schemeClr val="accent2">
                    <a:lumMod val="50000"/>
                  </a:schemeClr>
                </a:solidFill>
              </a:rPr>
              <a:t>Width</a:t>
            </a: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”) incluye el </a:t>
            </a:r>
            <a:r>
              <a:rPr lang="es-AR" sz="2800" dirty="0" err="1" smtClean="0">
                <a:solidFill>
                  <a:schemeClr val="accent2">
                    <a:lumMod val="50000"/>
                  </a:schemeClr>
                </a:solidFill>
              </a:rPr>
              <a:t>padding</a:t>
            </a: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 y los bordes</a:t>
            </a:r>
          </a:p>
        </p:txBody>
      </p:sp>
    </p:spTree>
    <p:extLst>
      <p:ext uri="{BB962C8B-B14F-4D97-AF65-F5344CB8AC3E}">
        <p14:creationId xmlns:p14="http://schemas.microsoft.com/office/powerpoint/2010/main" val="2224276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Dimensiones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5" name="Shape 61"/>
          <p:cNvSpPr>
            <a:spLocks noGrp="1"/>
          </p:cNvSpPr>
          <p:nvPr>
            <p:ph type="body" idx="1"/>
          </p:nvPr>
        </p:nvSpPr>
        <p:spPr>
          <a:xfrm>
            <a:off x="720725" y="2033016"/>
            <a:ext cx="11928475" cy="734872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Las unidades más utilizadas para representar la altura, el ancho y los márgenes de los elementos, y para el tamaño de las letras de un texto, son relativas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Las dimensiones relativas son las que se establecen en función de otro valor: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Em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” es relativa respecto al tamaño de letra de un elemento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Px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” es relativa respecto de la resolución de la pantalla del dispositivo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Porcentaje, siempre está referenciado a otra medida. Si se utiliza para establecer el ancho de un elemento, la referencia será en proporción con la anchura del elemento padre</a:t>
            </a:r>
            <a:endParaRPr lang="es-AR" sz="33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52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Dimensiones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5" name="Shape 61"/>
          <p:cNvSpPr>
            <a:spLocks noGrp="1"/>
          </p:cNvSpPr>
          <p:nvPr>
            <p:ph type="body" idx="1"/>
          </p:nvPr>
        </p:nvSpPr>
        <p:spPr>
          <a:xfrm>
            <a:off x="720725" y="2033016"/>
            <a:ext cx="11928475" cy="274015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Generalmente se utilizan “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px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” y porcentajes para definir el 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layout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 del documento; y “</a:t>
            </a:r>
            <a:r>
              <a:rPr lang="es-AR" sz="3300" dirty="0" err="1" smtClean="0">
                <a:solidFill>
                  <a:schemeClr val="accent2">
                    <a:lumMod val="50000"/>
                  </a:schemeClr>
                </a:solidFill>
              </a:rPr>
              <a:t>em</a:t>
            </a: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” para el tamaño de letra de textos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300" dirty="0" smtClean="0">
                <a:solidFill>
                  <a:schemeClr val="accent2">
                    <a:lumMod val="50000"/>
                  </a:schemeClr>
                </a:solidFill>
              </a:rPr>
              <a:t>Las dimensiones se establecen con las propiedades: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378" t="20583" r="14799" b="40917"/>
          <a:stretch/>
        </p:blipFill>
        <p:spPr>
          <a:xfrm>
            <a:off x="720725" y="5067300"/>
            <a:ext cx="11605387" cy="34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59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/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CSS3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971184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CSS3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5" name="Shape 61"/>
          <p:cNvSpPr>
            <a:spLocks noGrp="1"/>
          </p:cNvSpPr>
          <p:nvPr>
            <p:ph type="body" idx="1"/>
          </p:nvPr>
        </p:nvSpPr>
        <p:spPr>
          <a:xfrm>
            <a:off x="720725" y="2197608"/>
            <a:ext cx="11928475" cy="70926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Es la última versión del estándar</a:t>
            </a:r>
          </a:p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Una de sus diferencias es la</a:t>
            </a:r>
            <a:b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separación de módulos, donde</a:t>
            </a:r>
            <a:b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cada uno cuanta con distintas</a:t>
            </a:r>
            <a:b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características</a:t>
            </a:r>
          </a:p>
          <a:p>
            <a:pPr algn="l" defTabSz="479044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Los módulos más destacados son: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Media </a:t>
            </a:r>
            <a:r>
              <a:rPr lang="es-AR" sz="2800" dirty="0" err="1" smtClean="0">
                <a:solidFill>
                  <a:schemeClr val="accent2">
                    <a:lumMod val="50000"/>
                  </a:schemeClr>
                </a:solidFill>
              </a:rPr>
              <a:t>Queries</a:t>
            </a: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: permite adaptar el contenido a las dimensiones del dispositivo</a:t>
            </a:r>
            <a:b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</a:br>
            <a:endParaRPr lang="es-AR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Múltiples imágenes de fondo y bordes con imágenes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Efectos en el texto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Animaciones de elementos HTML sin el uso de Flash y JS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2800" dirty="0" smtClean="0">
                <a:solidFill>
                  <a:schemeClr val="accent2">
                    <a:lumMod val="50000"/>
                  </a:schemeClr>
                </a:solidFill>
              </a:rPr>
              <a:t>Transiciones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0880" y="6226135"/>
            <a:ext cx="1016303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AR" sz="2800" dirty="0" err="1" smtClean="0">
                <a:solidFill>
                  <a:srgbClr val="0070C0"/>
                </a:solidFill>
              </a:rPr>
              <a:t>Dimension</a:t>
            </a:r>
            <a:r>
              <a:rPr lang="es-AR" sz="2800" dirty="0" smtClean="0">
                <a:solidFill>
                  <a:srgbClr val="0070C0"/>
                </a:solidFill>
              </a:rPr>
              <a:t> del </a:t>
            </a:r>
            <a:r>
              <a:rPr lang="es-AR" sz="2800" dirty="0" err="1" smtClean="0">
                <a:solidFill>
                  <a:srgbClr val="0070C0"/>
                </a:solidFill>
              </a:rPr>
              <a:t>Viewport</a:t>
            </a:r>
            <a:r>
              <a:rPr lang="es-AR" sz="2800" dirty="0" smtClean="0">
                <a:solidFill>
                  <a:srgbClr val="0070C0"/>
                </a:solidFill>
              </a:rPr>
              <a:t> – Orientación – Resolución de pantalla</a:t>
            </a:r>
            <a:endParaRPr kumimoji="0" lang="es-AR" sz="2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Gill Sans Light"/>
            </a:endParaRPr>
          </a:p>
        </p:txBody>
      </p:sp>
      <p:pic>
        <p:nvPicPr>
          <p:cNvPr id="3074" name="Picture 2" descr="http://tututorial.altervista.org/WebTutorialCSS3/img/css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2"/>
          <a:stretch/>
        </p:blipFill>
        <p:spPr bwMode="auto">
          <a:xfrm>
            <a:off x="6502399" y="1916855"/>
            <a:ext cx="5486400" cy="24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1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Diseño desde HTML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1528762"/>
            <a:ext cx="11920538" cy="276701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Antes de que se desarrollara el estándar CSS, se utilizaban etiquetas HTML “especiales” para definir aspecto de los elementos de la página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7128" t="24753" r="31772" b="29060"/>
          <a:stretch/>
        </p:blipFill>
        <p:spPr bwMode="auto">
          <a:xfrm>
            <a:off x="1492567" y="4162424"/>
            <a:ext cx="10051733" cy="5019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0644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54000" y="6159500"/>
            <a:ext cx="12293600" cy="32385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 cap="none">
                <a:solidFill>
                  <a:srgbClr val="000000"/>
                </a:solidFill>
              </a:defRPr>
            </a:pPr>
            <a: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/>
            </a:r>
            <a:br>
              <a:rPr lang="es-AR" sz="7200" cap="all" dirty="0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</a:br>
            <a:r>
              <a:rPr lang="es-AR" sz="7200" cap="all" dirty="0" err="1" smtClean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Bootstrap</a:t>
            </a:r>
            <a:endParaRPr sz="7200" cap="all" dirty="0">
              <a:solidFill>
                <a:srgbClr val="FFFFFF"/>
              </a:solidFill>
              <a:latin typeface="Helvetica Neue Black Condensed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77983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err="1" smtClean="0"/>
              <a:t>Bootstrap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5" name="Shape 61"/>
          <p:cNvSpPr>
            <a:spLocks noGrp="1"/>
          </p:cNvSpPr>
          <p:nvPr>
            <p:ph type="body" idx="1"/>
          </p:nvPr>
        </p:nvSpPr>
        <p:spPr>
          <a:xfrm>
            <a:off x="720725" y="2215896"/>
            <a:ext cx="11928475" cy="70926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Es un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framework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 Front-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end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 usado</a:t>
            </a:r>
            <a:b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para diseñar páginas web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Desarrollado por empleados de</a:t>
            </a:r>
            <a:b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Twitter, es </a:t>
            </a:r>
            <a:r>
              <a:rPr lang="es-AR" sz="3200" dirty="0">
                <a:solidFill>
                  <a:schemeClr val="accent2">
                    <a:lumMod val="50000"/>
                  </a:schemeClr>
                </a:solidFill>
              </a:rPr>
              <a:t>gratuito y de uso 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libre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Al ser Front-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end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 permite crear interfaces web con CSS,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jQuery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 y JavaScript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Una característica importante es que permite crear diseños “responsivos” fácilmente, es decir la adaptación de la interfaz del sitio a los distintos dispositivos donde se visualiza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Otra ventaja es la simplicidad de sus interfaces, provee un conjunto de elementos personalizados como distintas tipografías, formularios, botones, tablas, carrusel de imágenes, y muchas otras, incluyendo 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plugins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 JavaScript opcionales</a:t>
            </a:r>
          </a:p>
        </p:txBody>
      </p:sp>
      <p:pic>
        <p:nvPicPr>
          <p:cNvPr id="4100" name="Picture 4" descr="https://encrypted-tbn3.gstatic.com/images?q=tbn:ANd9GcQy5WIVcKX7-i0qAM99DUpF5I0QSNZzIj7evbONtNEI9MWbba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508" y="1866900"/>
            <a:ext cx="4113612" cy="23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920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err="1" smtClean="0"/>
              <a:t>Bootstrap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5" name="Shape 61"/>
          <p:cNvSpPr>
            <a:spLocks noGrp="1"/>
          </p:cNvSpPr>
          <p:nvPr>
            <p:ph type="body" idx="1"/>
          </p:nvPr>
        </p:nvSpPr>
        <p:spPr>
          <a:xfrm>
            <a:off x="720725" y="2069592"/>
            <a:ext cx="11928475" cy="70926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Provee la herramienta 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Grid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 System que permite definir el </a:t>
            </a: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layout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 del sitio de manera sencilla, ya que permite dividir la página hasta en 12 columnas, adaptables a cualquier dispositivo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 compatible con todos los navegadores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>
                <a:solidFill>
                  <a:schemeClr val="accent2">
                    <a:lumMod val="50000"/>
                  </a:schemeClr>
                </a:solidFill>
              </a:rPr>
              <a:t>Soporte: mucha documentación y tutoriales en la web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Existe mucha variedad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de plantillas y temas </a:t>
            </a:r>
            <a:b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predefinidos</a:t>
            </a:r>
          </a:p>
          <a:p>
            <a:pPr marL="457200" indent="-457200" algn="l" defTabSz="479044">
              <a:spcBef>
                <a:spcPts val="2400"/>
              </a:spcBef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s-AR" sz="3600" dirty="0" err="1" smtClean="0">
                <a:solidFill>
                  <a:schemeClr val="accent2">
                    <a:lumMod val="50000"/>
                  </a:schemeClr>
                </a:solidFill>
              </a:rPr>
              <a:t>Facil</a:t>
            </a: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 de usar</a:t>
            </a:r>
          </a:p>
        </p:txBody>
      </p:sp>
      <p:pic>
        <p:nvPicPr>
          <p:cNvPr id="4" name="Picture 2" descr="http://developerschimbote.com/wp-content/uploads/2016/02/Bootstrap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64" y="6456806"/>
            <a:ext cx="4809744" cy="270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1433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355599" y="3257550"/>
            <a:ext cx="12293601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9300" b="1" cap="all">
                <a:solidFill>
                  <a:srgbClr val="EB3D44"/>
                </a:solidFill>
              </a:rPr>
              <a:t>css</a:t>
            </a:r>
          </a:p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buenas prácticas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algn="r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buenas prácticas</a:t>
            </a:r>
          </a:p>
          <a:p>
            <a:pPr lvl="0" algn="r">
              <a:defRPr sz="1800" cap="none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Minimizar requerimientos HTTP</a:t>
            </a:r>
          </a:p>
        </p:txBody>
      </p:sp>
      <p:sp>
        <p:nvSpPr>
          <p:cNvPr id="365" name="Shape 365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54811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Reducir el número de requerimientos puede reducir el tiempo de respuesta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862" y="1110622"/>
            <a:ext cx="3482935" cy="753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0167" y="3519746"/>
            <a:ext cx="2465741" cy="3801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Picture 36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15330">
            <a:off x="4771518" y="3453145"/>
            <a:ext cx="4621927" cy="394137"/>
          </a:xfrm>
          <a:prstGeom prst="rect">
            <a:avLst/>
          </a:prstGeom>
        </p:spPr>
      </p:pic>
      <p:pic>
        <p:nvPicPr>
          <p:cNvPr id="371" name="Picture 370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60686" y="4813067"/>
            <a:ext cx="4573603" cy="394137"/>
          </a:xfrm>
          <a:prstGeom prst="rect">
            <a:avLst/>
          </a:prstGeom>
        </p:spPr>
      </p:pic>
      <p:pic>
        <p:nvPicPr>
          <p:cNvPr id="373" name="Picture 372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60686" y="6009101"/>
            <a:ext cx="4573603" cy="394137"/>
          </a:xfrm>
          <a:prstGeom prst="rect">
            <a:avLst/>
          </a:prstGeom>
        </p:spPr>
      </p:pic>
      <p:pic>
        <p:nvPicPr>
          <p:cNvPr id="375" name="Picture 374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21335317">
            <a:off x="4955723" y="7163645"/>
            <a:ext cx="4585799" cy="394137"/>
          </a:xfrm>
          <a:prstGeom prst="rect">
            <a:avLst/>
          </a:prstGeom>
        </p:spPr>
      </p:pic>
      <p:pic>
        <p:nvPicPr>
          <p:cNvPr id="377" name="Picture 376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15330">
            <a:off x="4701470" y="3794989"/>
            <a:ext cx="4621928" cy="394137"/>
          </a:xfrm>
          <a:prstGeom prst="rect">
            <a:avLst/>
          </a:prstGeom>
        </p:spPr>
      </p:pic>
      <p:pic>
        <p:nvPicPr>
          <p:cNvPr id="379" name="Picture 378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60686" y="5114042"/>
            <a:ext cx="4573603" cy="394137"/>
          </a:xfrm>
          <a:prstGeom prst="rect">
            <a:avLst/>
          </a:prstGeom>
        </p:spPr>
      </p:pic>
      <p:pic>
        <p:nvPicPr>
          <p:cNvPr id="381" name="Picture 380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89807" y="6343453"/>
            <a:ext cx="4573603" cy="394137"/>
          </a:xfrm>
          <a:prstGeom prst="rect">
            <a:avLst/>
          </a:prstGeom>
        </p:spPr>
      </p:pic>
      <p:pic>
        <p:nvPicPr>
          <p:cNvPr id="383" name="Picture 382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21335317">
            <a:off x="4954428" y="7610002"/>
            <a:ext cx="4585800" cy="394137"/>
          </a:xfrm>
          <a:prstGeom prst="rect">
            <a:avLst/>
          </a:prstGeom>
        </p:spPr>
      </p:pic>
      <p:sp>
        <p:nvSpPr>
          <p:cNvPr id="385" name="Shape 385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 algn="r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buenas prácticas</a:t>
            </a:r>
          </a:p>
          <a:p>
            <a:pPr lvl="0" algn="r">
              <a:defRPr sz="1800" cap="none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Minimizar requerimientos HTTP</a:t>
            </a:r>
          </a:p>
        </p:txBody>
      </p:sp>
      <p:pic>
        <p:nvPicPr>
          <p:cNvPr id="386" name="pasted-image.ti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342896" y="7884677"/>
            <a:ext cx="1506183" cy="1506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1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862" y="1110622"/>
            <a:ext cx="3482935" cy="753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0167" y="3519746"/>
            <a:ext cx="2465741" cy="3801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icture 389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0686" y="4813067"/>
            <a:ext cx="4573603" cy="394137"/>
          </a:xfrm>
          <a:prstGeom prst="rect">
            <a:avLst/>
          </a:prstGeom>
        </p:spPr>
      </p:pic>
      <p:pic>
        <p:nvPicPr>
          <p:cNvPr id="392" name="Picture 391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25259" y="5469860"/>
            <a:ext cx="4573604" cy="394137"/>
          </a:xfrm>
          <a:prstGeom prst="rect">
            <a:avLst/>
          </a:prstGeom>
        </p:spPr>
      </p:pic>
      <p:sp>
        <p:nvSpPr>
          <p:cNvPr id="394" name="Shape 394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 algn="r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buenas prácticas</a:t>
            </a:r>
          </a:p>
          <a:p>
            <a:pPr lvl="0" algn="r">
              <a:defRPr sz="1800" cap="none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Minimizar requerimientos HTTP</a:t>
            </a:r>
          </a:p>
        </p:txBody>
      </p:sp>
      <p:pic>
        <p:nvPicPr>
          <p:cNvPr id="395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58172" y="7632879"/>
            <a:ext cx="1385107" cy="1750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1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 algn="r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buenas prácticas</a:t>
            </a:r>
          </a:p>
          <a:p>
            <a:pPr lvl="0" algn="r">
              <a:defRPr sz="1800" cap="none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Minimizar requerimientos HTTP</a:t>
            </a:r>
          </a:p>
        </p:txBody>
      </p:sp>
      <p:sp>
        <p:nvSpPr>
          <p:cNvPr id="398" name="Shape 398"/>
          <p:cNvSpPr>
            <a:spLocks noGrp="1"/>
          </p:cNvSpPr>
          <p:nvPr>
            <p:ph type="body" idx="4294967295"/>
          </p:nvPr>
        </p:nvSpPr>
        <p:spPr>
          <a:xfrm>
            <a:off x="355600" y="2709569"/>
            <a:ext cx="12293600" cy="6299201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Agrupar todos los estilos en una </a:t>
            </a:r>
            <a:r>
              <a:rPr sz="4600">
                <a:solidFill>
                  <a:srgbClr val="EB3D44"/>
                </a:solidFill>
              </a:rPr>
              <a:t>única</a:t>
            </a:r>
            <a:r>
              <a:rPr sz="4600">
                <a:solidFill>
                  <a:srgbClr val="535353"/>
                </a:solidFill>
              </a:rPr>
              <a:t> hoja de estilos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 algn="r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buenas prácticas</a:t>
            </a:r>
          </a:p>
          <a:p>
            <a:pPr lvl="0" algn="r">
              <a:defRPr sz="1800" cap="none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Normalizar estilos de navegadores</a:t>
            </a:r>
          </a:p>
        </p:txBody>
      </p:sp>
      <p:sp>
        <p:nvSpPr>
          <p:cNvPr id="403" name="Shape 403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algn="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Los navegadores tienen sus propios estilos</a:t>
            </a:r>
          </a:p>
          <a:p>
            <a:pPr marL="0" lvl="0" indent="0" algn="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Es recomendable tener estilos que normalicen o reseteen los estilos de los navegadores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Diseño desde HTML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81212"/>
            <a:ext cx="11542586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Esta forma de definir el aspecto de los elemento no es la más adecuada, ya que si tuviéramos una página con 50 elementos, habría que insertar 50 etiquetas &lt;Font&gt;, del mismo modo si un sitio web se compone de 10.000 etiquetas, habrá que definir 10.000 atributos</a:t>
            </a:r>
          </a:p>
          <a:p>
            <a:pPr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endParaRPr lang="es-AR" sz="36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600" dirty="0" smtClean="0">
                <a:solidFill>
                  <a:schemeClr val="accent2">
                    <a:lumMod val="50000"/>
                  </a:schemeClr>
                </a:solidFill>
              </a:rPr>
              <a:t>Con CSS se pueden establecer los mismos estilos con menor esfuerzo y sin ensuciar el código HTML de los contenidos</a:t>
            </a:r>
          </a:p>
        </p:txBody>
      </p:sp>
    </p:spTree>
    <p:extLst>
      <p:ext uri="{BB962C8B-B14F-4D97-AF65-F5344CB8AC3E}">
        <p14:creationId xmlns:p14="http://schemas.microsoft.com/office/powerpoint/2010/main" val="826579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Inserción en documentos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43112"/>
            <a:ext cx="11920538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Una de las principales características es su flexibilidad y las diferencias opciones que ofrece para hacer una misma tarea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Existen tres opciones para incluir CSS un documento HTML: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Incluir directamente CSS en los elementos HTML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Incluir CSS dentro del mismo documento HTML</a:t>
            </a:r>
          </a:p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Definir CSS en un archivo externo</a:t>
            </a:r>
          </a:p>
        </p:txBody>
      </p:sp>
    </p:spTree>
    <p:extLst>
      <p:ext uri="{BB962C8B-B14F-4D97-AF65-F5344CB8AC3E}">
        <p14:creationId xmlns:p14="http://schemas.microsoft.com/office/powerpoint/2010/main" val="427299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161290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s-AR" sz="5400" dirty="0" smtClean="0"/>
              <a:t>CSS – Inserción en documentos</a:t>
            </a:r>
            <a:endParaRPr sz="5400" cap="all" dirty="0">
              <a:solidFill>
                <a:srgbClr val="535353"/>
              </a:solidFill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728662" y="2043112"/>
            <a:ext cx="11920538" cy="73342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SzTx/>
              <a:buNone/>
            </a:lvl1pPr>
          </a:lstStyle>
          <a:p>
            <a:pPr marL="457200" indent="-457200" algn="l" defTabSz="479044">
              <a:spcBef>
                <a:spcPts val="370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Incluir directamente CSS en los elementos HTML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Este método es el peor y el menos utilizado ya que tienen el mismo problema que la utilización de las etiquetas &lt;Font&gt;</a:t>
            </a:r>
          </a:p>
          <a:p>
            <a:pPr algn="l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Generalidades:</a:t>
            </a:r>
          </a:p>
          <a:p>
            <a:pPr marL="514350" indent="-514350" algn="l" defTabSz="479044">
              <a:spcBef>
                <a:spcPts val="37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Esta forma se utiliza en determinadas situaciones en las que se debe incluir un estilo muy específico para un solo elemento concreto</a:t>
            </a:r>
          </a:p>
          <a:p>
            <a:pPr marL="514350" indent="-514350" algn="l" defTabSz="479044">
              <a:spcBef>
                <a:spcPts val="37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pierde la ventaja que se gana separando el contenido de la presentación</a:t>
            </a:r>
          </a:p>
          <a:p>
            <a:pPr marL="514350" indent="-514350" algn="l" defTabSz="479044">
              <a:spcBef>
                <a:spcPts val="370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Se define el atributo “</a:t>
            </a:r>
            <a:r>
              <a:rPr lang="es-AR" sz="3200" dirty="0" err="1" smtClean="0">
                <a:solidFill>
                  <a:schemeClr val="accent2">
                    <a:lumMod val="50000"/>
                  </a:schemeClr>
                </a:solidFill>
              </a:rPr>
              <a:t>style</a:t>
            </a:r>
            <a:r>
              <a:rPr lang="es-AR" sz="3200" dirty="0" smtClean="0">
                <a:solidFill>
                  <a:schemeClr val="accent2">
                    <a:lumMod val="50000"/>
                  </a:schemeClr>
                </a:solidFill>
              </a:rPr>
              <a:t>” de los elementos</a:t>
            </a:r>
            <a:endParaRPr lang="es-AR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985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2035</Words>
  <Application>Microsoft Office PowerPoint</Application>
  <PresentationFormat>Custom</PresentationFormat>
  <Paragraphs>280</Paragraphs>
  <Slides>68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Avenir Roman</vt:lpstr>
      <vt:lpstr>Gill Sans Light</vt:lpstr>
      <vt:lpstr>Helvetica Neue Black Condensed</vt:lpstr>
      <vt:lpstr>Helvetica Neue Light</vt:lpstr>
      <vt:lpstr>Wingdings</vt:lpstr>
      <vt:lpstr>Showroom</vt:lpstr>
      <vt:lpstr>1_Showroom</vt:lpstr>
      <vt:lpstr>Hasta el  momento</vt:lpstr>
      <vt:lpstr>Introducción</vt:lpstr>
      <vt:lpstr>Cascading  style sheets</vt:lpstr>
      <vt:lpstr>CSS</vt:lpstr>
      <vt:lpstr>CSS</vt:lpstr>
      <vt:lpstr>CSS – Diseño desde HTML</vt:lpstr>
      <vt:lpstr>CSS – Diseño desde HTML</vt:lpstr>
      <vt:lpstr>CSS – Inserción en documentos</vt:lpstr>
      <vt:lpstr>CSS – Inserción en documentos</vt:lpstr>
      <vt:lpstr>CSS – Inserción en documentos</vt:lpstr>
      <vt:lpstr>CSS – Inserción en documentos</vt:lpstr>
      <vt:lpstr>CSS – Inserción en documentos</vt:lpstr>
      <vt:lpstr>CSS – Inserción en documentos</vt:lpstr>
      <vt:lpstr>CSS – Inserción en documentos</vt:lpstr>
      <vt:lpstr>CSS – Inserción en documentos</vt:lpstr>
      <vt:lpstr>CSS – Inserción en documentos</vt:lpstr>
      <vt:lpstr>CSS  componentes</vt:lpstr>
      <vt:lpstr>CSS - Sintaxis</vt:lpstr>
      <vt:lpstr>CSS - Sintaxis</vt:lpstr>
      <vt:lpstr>CSS - Selectores</vt:lpstr>
      <vt:lpstr>CSS - Selectores</vt:lpstr>
      <vt:lpstr>CSS - Selectores</vt:lpstr>
      <vt:lpstr>CSS - Selectores</vt:lpstr>
      <vt:lpstr>CSS - Selectores</vt:lpstr>
      <vt:lpstr>CSS - Selectores</vt:lpstr>
      <vt:lpstr>CSS - Selectores</vt:lpstr>
      <vt:lpstr>CSS - Comentarios</vt:lpstr>
      <vt:lpstr>CSS – Múltiples estilos en cascada</vt:lpstr>
      <vt:lpstr>CSS – Múltiples estilos en cascada</vt:lpstr>
      <vt:lpstr>Propiedades  css</vt:lpstr>
      <vt:lpstr>CSS – Propiedad Background</vt:lpstr>
      <vt:lpstr>CSS – Propiedad Background</vt:lpstr>
      <vt:lpstr>CSS – Propiedad de texto</vt:lpstr>
      <vt:lpstr>CSS – Propiedad de fuentes</vt:lpstr>
      <vt:lpstr>CSS – Propiedad de fuentes</vt:lpstr>
      <vt:lpstr>CSS – Propiedad de links</vt:lpstr>
      <vt:lpstr>CSS – Propiedad de listas</vt:lpstr>
      <vt:lpstr>CSS – Propiedad de listas</vt:lpstr>
      <vt:lpstr>CSS – Propiedad de tablas</vt:lpstr>
      <vt:lpstr>CSS – Modelo de cajas</vt:lpstr>
      <vt:lpstr>CSS – Modelo de cajas</vt:lpstr>
      <vt:lpstr>CSS – Modelo de cajas</vt:lpstr>
      <vt:lpstr>CSS – Propiedades Width y Height</vt:lpstr>
      <vt:lpstr>CSS – Propiedad Margin</vt:lpstr>
      <vt:lpstr>CSS – Propiedad Margin</vt:lpstr>
      <vt:lpstr>CSS – Propiedad Padding</vt:lpstr>
      <vt:lpstr>CSS – Propiedad Padding</vt:lpstr>
      <vt:lpstr>CSS – Propiedad Border</vt:lpstr>
      <vt:lpstr>CSS – Propiedad Border</vt:lpstr>
      <vt:lpstr>CSS – Propiedad Border</vt:lpstr>
      <vt:lpstr>CSS – Propiedad Border</vt:lpstr>
      <vt:lpstr>CSS – Propiedad Border</vt:lpstr>
      <vt:lpstr>CSS – Propiedad Outline</vt:lpstr>
      <vt:lpstr>CSS – Observaciones</vt:lpstr>
      <vt:lpstr>CSS – Observaciones</vt:lpstr>
      <vt:lpstr>CSS – Dimensiones</vt:lpstr>
      <vt:lpstr>CSS – Dimensiones</vt:lpstr>
      <vt:lpstr> CSS3</vt:lpstr>
      <vt:lpstr>CSS3</vt:lpstr>
      <vt:lpstr> Bootstrap</vt:lpstr>
      <vt:lpstr>Bootstrap</vt:lpstr>
      <vt:lpstr>Bootstrap</vt:lpstr>
      <vt:lpstr>css buenas prácticas</vt:lpstr>
      <vt:lpstr>buenas prácticas Minimizar requerimientos HTTP</vt:lpstr>
      <vt:lpstr>buenas prácticas Minimizar requerimientos HTTP</vt:lpstr>
      <vt:lpstr>buenas prácticas Minimizar requerimientos HTTP</vt:lpstr>
      <vt:lpstr>buenas prácticas Minimizar requerimientos HTTP</vt:lpstr>
      <vt:lpstr>buenas prácticas Normalizar estilos de navegadores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móvil</dc:title>
  <dc:creator>claudia</dc:creator>
  <cp:lastModifiedBy>Matias</cp:lastModifiedBy>
  <cp:revision>494</cp:revision>
  <dcterms:modified xsi:type="dcterms:W3CDTF">2018-04-09T03:36:02Z</dcterms:modified>
</cp:coreProperties>
</file>